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3" r:id="rId3"/>
    <p:sldId id="257" r:id="rId4"/>
    <p:sldId id="274" r:id="rId5"/>
    <p:sldId id="258" r:id="rId6"/>
    <p:sldId id="284" r:id="rId7"/>
    <p:sldId id="29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2" d="100"/>
          <a:sy n="62"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F8693478-E749-47BB-AE75-339FB573724E}" type="datetimeFigureOut">
              <a:rPr lang="en-US" smtClean="0"/>
              <a:t>8/12/2021</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A581DB49-3E18-4D63-AE2E-854A4D3A832A}"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452072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115952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514896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1839503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81DB49-3E18-4D63-AE2E-854A4D3A832A}"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30260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564853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934089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159270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4246290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3153108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693478-E749-47BB-AE75-339FB573724E}" type="datetimeFigureOut">
              <a:rPr lang="en-US" smtClean="0"/>
              <a:t>8/12/2021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81DB49-3E18-4D63-AE2E-854A4D3A832A}" type="slidenum">
              <a:rPr lang="en-US" smtClean="0"/>
              <a:t>‹#›</a:t>
            </a:fld>
            <a:endParaRPr lang="en-US" dirty="0"/>
          </a:p>
        </p:txBody>
      </p:sp>
    </p:spTree>
    <p:extLst>
      <p:ext uri="{BB962C8B-B14F-4D97-AF65-F5344CB8AC3E}">
        <p14:creationId xmlns:p14="http://schemas.microsoft.com/office/powerpoint/2010/main" val="894946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F8693478-E749-47BB-AE75-339FB573724E}" type="datetimeFigureOut">
              <a:rPr lang="en-US" smtClean="0"/>
              <a:t>8/12/2021</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A581DB49-3E18-4D63-AE2E-854A4D3A832A}" type="slidenum">
              <a:rPr lang="en-US" smtClean="0"/>
              <a:t>‹#›</a:t>
            </a:fld>
            <a:endParaRPr lang="en-US" dirty="0"/>
          </a:p>
        </p:txBody>
      </p:sp>
    </p:spTree>
    <p:extLst>
      <p:ext uri="{BB962C8B-B14F-4D97-AF65-F5344CB8AC3E}">
        <p14:creationId xmlns:p14="http://schemas.microsoft.com/office/powerpoint/2010/main" val="274510849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F6EB2-2F31-4249-B48F-9176AA5A3381}"/>
              </a:ext>
            </a:extLst>
          </p:cNvPr>
          <p:cNvSpPr>
            <a:spLocks noGrp="1"/>
          </p:cNvSpPr>
          <p:nvPr>
            <p:ph type="ctrTitle"/>
          </p:nvPr>
        </p:nvSpPr>
        <p:spPr/>
        <p:txBody>
          <a:bodyPr/>
          <a:lstStyle/>
          <a:p>
            <a:r>
              <a:rPr lang="en-US" dirty="0"/>
              <a:t>Apples issues and  successful strategy </a:t>
            </a:r>
          </a:p>
        </p:txBody>
      </p:sp>
    </p:spTree>
    <p:extLst>
      <p:ext uri="{BB962C8B-B14F-4D97-AF65-F5344CB8AC3E}">
        <p14:creationId xmlns:p14="http://schemas.microsoft.com/office/powerpoint/2010/main" val="1323392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0A5BC-9DEA-4BEC-B530-AC342E2B236D}"/>
              </a:ext>
            </a:extLst>
          </p:cNvPr>
          <p:cNvSpPr>
            <a:spLocks noGrp="1"/>
          </p:cNvSpPr>
          <p:nvPr>
            <p:ph type="title"/>
          </p:nvPr>
        </p:nvSpPr>
        <p:spPr/>
        <p:txBody>
          <a:bodyPr/>
          <a:lstStyle/>
          <a:p>
            <a:r>
              <a:rPr lang="en-US" dirty="0"/>
              <a:t>Apple Issues or Unexploited Opportunities includes</a:t>
            </a:r>
          </a:p>
        </p:txBody>
      </p:sp>
      <p:sp>
        <p:nvSpPr>
          <p:cNvPr id="3" name="Content Placeholder 2">
            <a:extLst>
              <a:ext uri="{FF2B5EF4-FFF2-40B4-BE49-F238E27FC236}">
                <a16:creationId xmlns:a16="http://schemas.microsoft.com/office/drawing/2014/main" id="{8DC224CA-CAF2-4A08-BCAA-AB53BD37A8FD}"/>
              </a:ext>
            </a:extLst>
          </p:cNvPr>
          <p:cNvSpPr>
            <a:spLocks noGrp="1"/>
          </p:cNvSpPr>
          <p:nvPr>
            <p:ph idx="1"/>
          </p:nvPr>
        </p:nvSpPr>
        <p:spPr/>
        <p:txBody>
          <a:bodyPr/>
          <a:lstStyle/>
          <a:p>
            <a:pPr marL="0" indent="0">
              <a:buNone/>
            </a:pPr>
            <a:r>
              <a:rPr lang="en-US" sz="3200" dirty="0"/>
              <a:t>1.  New product introductions – continue investment in R&amp;D</a:t>
            </a:r>
          </a:p>
          <a:p>
            <a:pPr marL="0" indent="0">
              <a:buNone/>
            </a:pPr>
            <a:r>
              <a:rPr lang="en-US" sz="3200" dirty="0"/>
              <a:t>2.  Protecting Intellectual Property</a:t>
            </a:r>
          </a:p>
          <a:p>
            <a:pPr marL="0" indent="0">
              <a:buNone/>
            </a:pPr>
            <a:r>
              <a:rPr lang="en-US" sz="3200" dirty="0"/>
              <a:t>3.  Supplier agreements and move production back to US with automation to reduce costs</a:t>
            </a:r>
          </a:p>
          <a:p>
            <a:endParaRPr lang="en-US" dirty="0"/>
          </a:p>
        </p:txBody>
      </p:sp>
    </p:spTree>
    <p:extLst>
      <p:ext uri="{BB962C8B-B14F-4D97-AF65-F5344CB8AC3E}">
        <p14:creationId xmlns:p14="http://schemas.microsoft.com/office/powerpoint/2010/main" val="3536394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D77A-08F1-481C-844C-18827290FF8F}"/>
              </a:ext>
            </a:extLst>
          </p:cNvPr>
          <p:cNvSpPr>
            <a:spLocks noGrp="1"/>
          </p:cNvSpPr>
          <p:nvPr>
            <p:ph type="title"/>
          </p:nvPr>
        </p:nvSpPr>
        <p:spPr/>
        <p:txBody>
          <a:bodyPr/>
          <a:lstStyle/>
          <a:p>
            <a:pPr algn="ctr"/>
            <a:r>
              <a:rPr lang="en-US" dirty="0"/>
              <a:t>Apple’s Strategy leads to Profitability </a:t>
            </a:r>
          </a:p>
        </p:txBody>
      </p:sp>
      <p:sp>
        <p:nvSpPr>
          <p:cNvPr id="3" name="Content Placeholder 2">
            <a:extLst>
              <a:ext uri="{FF2B5EF4-FFF2-40B4-BE49-F238E27FC236}">
                <a16:creationId xmlns:a16="http://schemas.microsoft.com/office/drawing/2014/main" id="{C3C4F0D4-1A96-48AE-A577-40F54E271579}"/>
              </a:ext>
            </a:extLst>
          </p:cNvPr>
          <p:cNvSpPr>
            <a:spLocks noGrp="1"/>
          </p:cNvSpPr>
          <p:nvPr>
            <p:ph idx="1"/>
          </p:nvPr>
        </p:nvSpPr>
        <p:spPr/>
        <p:txBody>
          <a:bodyPr>
            <a:noAutofit/>
          </a:bodyPr>
          <a:lstStyle/>
          <a:p>
            <a:r>
              <a:rPr lang="en-US" sz="3600" dirty="0"/>
              <a:t>What makes a competitive advantage “ sustainable “ ( or durable) opposed to temporary, are </a:t>
            </a:r>
            <a:r>
              <a:rPr lang="en-US" sz="3600" b="1" dirty="0"/>
              <a:t>elements </a:t>
            </a:r>
            <a:r>
              <a:rPr lang="en-US" sz="3600" dirty="0"/>
              <a:t>of a strategy that gives buyers lasting reasons to prefer a company’s products or services over those of competitors—</a:t>
            </a:r>
            <a:r>
              <a:rPr lang="en-US" sz="3600" b="1" i="1" dirty="0"/>
              <a:t>reasons that competitors are unable to nullify, duplicate, or overcome despite best efforts.  </a:t>
            </a:r>
          </a:p>
        </p:txBody>
      </p:sp>
    </p:spTree>
    <p:extLst>
      <p:ext uri="{BB962C8B-B14F-4D97-AF65-F5344CB8AC3E}">
        <p14:creationId xmlns:p14="http://schemas.microsoft.com/office/powerpoint/2010/main" val="42395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F9E09-8F0C-4133-B4BA-5209702848E8}"/>
              </a:ext>
            </a:extLst>
          </p:cNvPr>
          <p:cNvSpPr>
            <a:spLocks noGrp="1"/>
          </p:cNvSpPr>
          <p:nvPr>
            <p:ph type="title"/>
          </p:nvPr>
        </p:nvSpPr>
        <p:spPr/>
        <p:txBody>
          <a:bodyPr/>
          <a:lstStyle/>
          <a:p>
            <a:r>
              <a:rPr lang="en-US" dirty="0"/>
              <a:t>What are Elements of a Strategy?</a:t>
            </a:r>
            <a:br>
              <a:rPr lang="en-US" dirty="0"/>
            </a:br>
            <a:r>
              <a:rPr lang="en-US" dirty="0"/>
              <a:t>                    Activities </a:t>
            </a:r>
          </a:p>
        </p:txBody>
      </p:sp>
      <p:sp>
        <p:nvSpPr>
          <p:cNvPr id="3" name="Content Placeholder 2">
            <a:extLst>
              <a:ext uri="{FF2B5EF4-FFF2-40B4-BE49-F238E27FC236}">
                <a16:creationId xmlns:a16="http://schemas.microsoft.com/office/drawing/2014/main" id="{CF19961A-A378-4445-B07A-520530850973}"/>
              </a:ext>
            </a:extLst>
          </p:cNvPr>
          <p:cNvSpPr>
            <a:spLocks noGrp="1"/>
          </p:cNvSpPr>
          <p:nvPr>
            <p:ph idx="1"/>
          </p:nvPr>
        </p:nvSpPr>
        <p:spPr/>
        <p:txBody>
          <a:bodyPr>
            <a:normAutofit/>
          </a:bodyPr>
          <a:lstStyle/>
          <a:p>
            <a:r>
              <a:rPr lang="en-US" sz="2400" b="1" dirty="0">
                <a:effectLst/>
              </a:rPr>
              <a:t>Strategy is about performing</a:t>
            </a:r>
            <a:r>
              <a:rPr lang="en-US" sz="2400" b="1" dirty="0">
                <a:solidFill>
                  <a:srgbClr val="FF0000"/>
                </a:solidFill>
                <a:effectLst/>
              </a:rPr>
              <a:t> different activities </a:t>
            </a:r>
            <a:r>
              <a:rPr lang="en-US" sz="2400" b="1" dirty="0">
                <a:effectLst/>
              </a:rPr>
              <a:t>from rivals’ or performing </a:t>
            </a:r>
            <a:r>
              <a:rPr lang="en-US" sz="2400" b="1" dirty="0">
                <a:solidFill>
                  <a:srgbClr val="FF0000"/>
                </a:solidFill>
                <a:effectLst/>
              </a:rPr>
              <a:t>similar activities in different ways not better ways.</a:t>
            </a:r>
            <a:r>
              <a:rPr lang="en-US" sz="2400" b="1" dirty="0">
                <a:effectLst/>
              </a:rPr>
              <a:t> If you only perform activities better than others will soon adapt and adopt to your activities and either match or surpass you.  You will in turn adapt and adopt and the cycle will continue without any clear winner. Strategy is a coordinated set of activities ( actions) that managers take in order to outperform competition and achieve superior profitability that is sustainable.</a:t>
            </a:r>
            <a:endParaRPr lang="en-US" sz="2400" dirty="0"/>
          </a:p>
        </p:txBody>
      </p:sp>
    </p:spTree>
    <p:extLst>
      <p:ext uri="{BB962C8B-B14F-4D97-AF65-F5344CB8AC3E}">
        <p14:creationId xmlns:p14="http://schemas.microsoft.com/office/powerpoint/2010/main" val="2140878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9FB80-F642-46F4-9948-FDE11C98C3B7}"/>
              </a:ext>
            </a:extLst>
          </p:cNvPr>
          <p:cNvSpPr>
            <a:spLocks noGrp="1"/>
          </p:cNvSpPr>
          <p:nvPr>
            <p:ph type="title"/>
          </p:nvPr>
        </p:nvSpPr>
        <p:spPr>
          <a:xfrm>
            <a:off x="1261872" y="365760"/>
            <a:ext cx="9692640" cy="1650076"/>
          </a:xfrm>
        </p:spPr>
        <p:txBody>
          <a:bodyPr>
            <a:normAutofit/>
          </a:bodyPr>
          <a:lstStyle/>
          <a:p>
            <a:r>
              <a:rPr lang="en-US" dirty="0"/>
              <a:t>And makes it difficult for competitors to weaken or overcome Apple’s CA.  </a:t>
            </a:r>
          </a:p>
        </p:txBody>
      </p:sp>
      <p:sp>
        <p:nvSpPr>
          <p:cNvPr id="3" name="Content Placeholder 2">
            <a:extLst>
              <a:ext uri="{FF2B5EF4-FFF2-40B4-BE49-F238E27FC236}">
                <a16:creationId xmlns:a16="http://schemas.microsoft.com/office/drawing/2014/main" id="{56F73B7E-1F1A-4FCC-8A49-821A31D7DD98}"/>
              </a:ext>
            </a:extLst>
          </p:cNvPr>
          <p:cNvSpPr>
            <a:spLocks noGrp="1"/>
          </p:cNvSpPr>
          <p:nvPr>
            <p:ph idx="1"/>
          </p:nvPr>
        </p:nvSpPr>
        <p:spPr>
          <a:xfrm>
            <a:off x="1261872" y="1828800"/>
            <a:ext cx="8595360" cy="4790209"/>
          </a:xfrm>
        </p:spPr>
        <p:txBody>
          <a:bodyPr/>
          <a:lstStyle/>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137475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DE34F-59E7-4676-85B5-A7E3556E072E}"/>
              </a:ext>
            </a:extLst>
          </p:cNvPr>
          <p:cNvSpPr>
            <a:spLocks noGrp="1"/>
          </p:cNvSpPr>
          <p:nvPr>
            <p:ph type="title"/>
          </p:nvPr>
        </p:nvSpPr>
        <p:spPr/>
        <p:txBody>
          <a:bodyPr>
            <a:normAutofit fontScale="90000"/>
          </a:bodyPr>
          <a:lstStyle/>
          <a:p>
            <a:r>
              <a:rPr lang="en-US" dirty="0"/>
              <a:t>Elements of a company’s strategy is found in the actions of the company’s value chain </a:t>
            </a:r>
          </a:p>
        </p:txBody>
      </p:sp>
      <p:pic>
        <p:nvPicPr>
          <p:cNvPr id="10" name="Content Placeholder 9">
            <a:extLst>
              <a:ext uri="{FF2B5EF4-FFF2-40B4-BE49-F238E27FC236}">
                <a16:creationId xmlns:a16="http://schemas.microsoft.com/office/drawing/2014/main" id="{7AB37AB4-0AD8-4A80-BE8C-38CDCFAE15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9428" y="1828800"/>
            <a:ext cx="7919994" cy="4351338"/>
          </a:xfrm>
        </p:spPr>
      </p:pic>
    </p:spTree>
    <p:extLst>
      <p:ext uri="{BB962C8B-B14F-4D97-AF65-F5344CB8AC3E}">
        <p14:creationId xmlns:p14="http://schemas.microsoft.com/office/powerpoint/2010/main" val="1134532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BA84D-DCBF-4E3D-97B3-072E8751BA6B}"/>
              </a:ext>
            </a:extLst>
          </p:cNvPr>
          <p:cNvSpPr>
            <a:spLocks noGrp="1"/>
          </p:cNvSpPr>
          <p:nvPr>
            <p:ph type="title"/>
          </p:nvPr>
        </p:nvSpPr>
        <p:spPr>
          <a:xfrm>
            <a:off x="1249680" y="272242"/>
            <a:ext cx="9692640" cy="1325562"/>
          </a:xfrm>
        </p:spPr>
        <p:txBody>
          <a:bodyPr>
            <a:normAutofit fontScale="90000"/>
          </a:bodyPr>
          <a:lstStyle/>
          <a:p>
            <a:r>
              <a:rPr lang="en-US" dirty="0"/>
              <a:t>Elements are supported by the company’s resources, capabilities, and core competences</a:t>
            </a:r>
          </a:p>
        </p:txBody>
      </p:sp>
      <p:pic>
        <p:nvPicPr>
          <p:cNvPr id="5" name="Content Placeholder 4">
            <a:extLst>
              <a:ext uri="{FF2B5EF4-FFF2-40B4-BE49-F238E27FC236}">
                <a16:creationId xmlns:a16="http://schemas.microsoft.com/office/drawing/2014/main" id="{B45B9412-1934-4D70-B4ED-DAB55E5E30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6027" y="1828800"/>
            <a:ext cx="10692246" cy="4956464"/>
          </a:xfrm>
        </p:spPr>
      </p:pic>
    </p:spTree>
    <p:extLst>
      <p:ext uri="{BB962C8B-B14F-4D97-AF65-F5344CB8AC3E}">
        <p14:creationId xmlns:p14="http://schemas.microsoft.com/office/powerpoint/2010/main" val="3584409917"/>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View</Template>
  <TotalTime>1574</TotalTime>
  <Words>239</Words>
  <Application>Microsoft Office PowerPoint</Application>
  <PresentationFormat>Widescreen</PresentationFormat>
  <Paragraphs>14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Century Schoolbook</vt:lpstr>
      <vt:lpstr>Wingdings 2</vt:lpstr>
      <vt:lpstr>View</vt:lpstr>
      <vt:lpstr>Apples issues and  successful strategy </vt:lpstr>
      <vt:lpstr>Apple Issues or Unexploited Opportunities includes</vt:lpstr>
      <vt:lpstr>Apple’s Strategy leads to Profitability </vt:lpstr>
      <vt:lpstr>What are Elements of a Strategy?                     Activities </vt:lpstr>
      <vt:lpstr>And makes it difficult for competitors to weaken or overcome Apple’s CA.  </vt:lpstr>
      <vt:lpstr>Elements of a company’s strategy is found in the actions of the company’s value chain </vt:lpstr>
      <vt:lpstr>Elements are supported by the company’s resources, capabilities, and core competences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Apples successful strategy</dc:title>
  <dc:creator>Michael</dc:creator>
  <cp:lastModifiedBy>Krishnachaitanya</cp:lastModifiedBy>
  <cp:revision>25</cp:revision>
  <dcterms:created xsi:type="dcterms:W3CDTF">2020-06-14T16:14:47Z</dcterms:created>
  <dcterms:modified xsi:type="dcterms:W3CDTF">2021-08-12T05:48:04Z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7cb76b2-10b8-4fe1-93d4-2202842406cd_Enabled">
    <vt:lpwstr>True</vt:lpwstr>
  </property>
  <property fmtid="{D5CDD505-2E9C-101B-9397-08002B2CF9AE}" pid="3" name="MSIP_Label_17cb76b2-10b8-4fe1-93d4-2202842406cd_SiteId">
    <vt:lpwstr>945c199a-83a2-4e80-9f8c-5a91be5752dd</vt:lpwstr>
  </property>
  <property fmtid="{D5CDD505-2E9C-101B-9397-08002B2CF9AE}" pid="4" name="MSIP_Label_17cb76b2-10b8-4fe1-93d4-2202842406cd_Owner">
    <vt:lpwstr>KrishnaChaitanya_Kal@Dell.com</vt:lpwstr>
  </property>
  <property fmtid="{D5CDD505-2E9C-101B-9397-08002B2CF9AE}" pid="5" name="MSIP_Label_17cb76b2-10b8-4fe1-93d4-2202842406cd_SetDate">
    <vt:lpwstr>2021-08-12T05:44:18.8405632Z</vt:lpwstr>
  </property>
  <property fmtid="{D5CDD505-2E9C-101B-9397-08002B2CF9AE}" pid="6" name="MSIP_Label_17cb76b2-10b8-4fe1-93d4-2202842406cd_Name">
    <vt:lpwstr>External Public</vt:lpwstr>
  </property>
  <property fmtid="{D5CDD505-2E9C-101B-9397-08002B2CF9AE}" pid="7" name="MSIP_Label_17cb76b2-10b8-4fe1-93d4-2202842406cd_Application">
    <vt:lpwstr>Microsoft Azure Information Protection</vt:lpwstr>
  </property>
  <property fmtid="{D5CDD505-2E9C-101B-9397-08002B2CF9AE}" pid="8" name="MSIP_Label_17cb76b2-10b8-4fe1-93d4-2202842406cd_ActionId">
    <vt:lpwstr>9b057010-98a4-43eb-9bb2-92b404108db2</vt:lpwstr>
  </property>
  <property fmtid="{D5CDD505-2E9C-101B-9397-08002B2CF9AE}" pid="9" name="MSIP_Label_17cb76b2-10b8-4fe1-93d4-2202842406cd_Extended_MSFT_Method">
    <vt:lpwstr>Manual</vt:lpwstr>
  </property>
  <property fmtid="{D5CDD505-2E9C-101B-9397-08002B2CF9AE}" pid="10" name="aiplabel">
    <vt:lpwstr>External Public</vt:lpwstr>
  </property>
</Properties>
</file>